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c19d37d5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c19d37d5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c19d37d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c19d37d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c19d37d5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c19d37d5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c19d37d5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c19d37d5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c19d37d5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c19d37d5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c19d37d52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c19d37d52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c19d37d5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c19d37d5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19d37d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19d37d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c19d37d5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c19d37d5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c19d37d5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c19d37d5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c19d37d5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c19d37d5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c19d37d5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c19d37d5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c19d37d5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c19d37d5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19d37d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19d37d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c19d37d5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c19d37d5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c19d37d52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c19d37d5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19d37d5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19d37d5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Relationship Id="rId4" Type="http://schemas.openxmlformats.org/officeDocument/2006/relationships/image" Target="../media/image50.jpg"/><Relationship Id="rId5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UblHPtJ6mkY" TargetMode="External"/><Relationship Id="rId4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seyin-yigit-ulker/Traffic-Sign-Detec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5.jpg"/><Relationship Id="rId6" Type="http://schemas.openxmlformats.org/officeDocument/2006/relationships/image" Target="../media/image4.jp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xplore.ieee.org/stamp/stamp.jsp?tp=&amp;arnumber=935218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atec-conferences.org/articles/matecconf/pdf/2022/02/matecconf_icpcm2022_03023.pdf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enchmark.ini.rub.de/gtsdb_news.html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057400" y="2152350"/>
            <a:ext cx="7450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Verdana"/>
                <a:ea typeface="Verdana"/>
                <a:cs typeface="Verdana"/>
                <a:sym typeface="Verdana"/>
              </a:rPr>
              <a:t>TRAFFIC SIGN DETECTION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2788" y="36382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Hüseyin Yiğit Ülker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600" y="1342200"/>
            <a:ext cx="1991400" cy="16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975" y="3040050"/>
            <a:ext cx="1925975" cy="18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225" y="-40999"/>
            <a:ext cx="2609775" cy="13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115725"/>
            <a:ext cx="2443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4200"/>
              <a:t>YOLO</a:t>
            </a:r>
            <a:endParaRPr sz="4200"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229875"/>
            <a:ext cx="59493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Class Prediction</a:t>
            </a:r>
            <a:r>
              <a:rPr lang="tr"/>
              <a:t>: YOLO also predicts the class probabilities for each bounding box, indicating the likelihood of different object classes present in the image.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Training:</a:t>
            </a:r>
            <a:r>
              <a:rPr lang="tr"/>
              <a:t> During training, YOLO utilizes a loss function that incorporates both localization loss (measuring the accuracy of bounding box predictions) and classification loss (measuring the accuracy of class predictions).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tr"/>
              <a:t>Inference: </a:t>
            </a:r>
            <a:r>
              <a:rPr lang="tr"/>
              <a:t>During inference, YOLO applies the trained network to input images and performs the prediction process efficiently in a single forward pass. 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225" y="-41000"/>
            <a:ext cx="3694579" cy="12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25631">
            <a:off x="4899371" y="2499754"/>
            <a:ext cx="4856634" cy="82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149" y="558700"/>
            <a:ext cx="1173950" cy="30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375675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Model Train Details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800"/>
            <a:ext cx="7024575" cy="403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6275" y="3728550"/>
            <a:ext cx="1807725" cy="1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2100" y="622675"/>
            <a:ext cx="927350" cy="30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96" y="1153999"/>
            <a:ext cx="3595449" cy="26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20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</a:t>
            </a:r>
            <a:r>
              <a:rPr lang="tr"/>
              <a:t>etrics for Measuring the Success of the Models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82350" y="1503000"/>
            <a:ext cx="85206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0D0D0D"/>
                </a:solidFill>
              </a:rPr>
              <a:t>-	Precision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0D0D0D"/>
                </a:solidFill>
              </a:rPr>
              <a:t>-	Recall</a:t>
            </a:r>
            <a:endParaRPr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-	</a:t>
            </a:r>
            <a:r>
              <a:rPr lang="tr" sz="1700">
                <a:solidFill>
                  <a:srgbClr val="000000"/>
                </a:solidFill>
                <a:highlight>
                  <a:schemeClr val="lt1"/>
                </a:highlight>
              </a:rPr>
              <a:t>Average Precision (AP)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	</a:t>
            </a: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</a:rPr>
              <a:t>The average precision (AP) is a way to summarize the</a:t>
            </a:r>
            <a:endParaRPr sz="1300">
              <a:solidFill>
                <a:srgbClr val="111827"/>
              </a:solidFill>
              <a:highlight>
                <a:schemeClr val="lt1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</a:rPr>
              <a:t> precision-recall curve into a single value representing the average of all precisions. </a:t>
            </a:r>
            <a:endParaRPr sz="1300">
              <a:solidFill>
                <a:srgbClr val="11182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11827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20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Metrics for Measuring the Success of the Models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229875"/>
            <a:ext cx="8665800" cy="3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0D0D0D"/>
                </a:solidFill>
              </a:rPr>
              <a:t>-	</a:t>
            </a:r>
            <a:r>
              <a:rPr lang="tr" sz="1700">
                <a:solidFill>
                  <a:srgbClr val="000000"/>
                </a:solidFill>
                <a:highlight>
                  <a:schemeClr val="lt1"/>
                </a:highlight>
              </a:rPr>
              <a:t>Intersection over Union (IoU)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82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</a:rPr>
              <a:t>-	</a:t>
            </a:r>
            <a:r>
              <a:rPr lang="tr" sz="1700">
                <a:solidFill>
                  <a:srgbClr val="111827"/>
                </a:solidFill>
                <a:highlight>
                  <a:schemeClr val="lt1"/>
                </a:highlight>
              </a:rPr>
              <a:t>Mean Average Precision (mAP) </a:t>
            </a:r>
            <a:endParaRPr sz="1700">
              <a:solidFill>
                <a:srgbClr val="111827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</a:rPr>
              <a:t>	</a:t>
            </a: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 calculate the mAP, start by calculating the AP for each class. </a:t>
            </a:r>
            <a:endParaRPr sz="1300">
              <a:solidFill>
                <a:srgbClr val="11182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mean of the APs for all classes is the mAP.</a:t>
            </a:r>
            <a:endParaRPr sz="1300">
              <a:solidFill>
                <a:srgbClr val="111827"/>
              </a:solidFill>
              <a:highlight>
                <a:schemeClr val="lt1"/>
              </a:highlight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374" y="1640600"/>
            <a:ext cx="2225925" cy="31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501" y="813104"/>
            <a:ext cx="3116925" cy="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475" y="3242545"/>
            <a:ext cx="3760175" cy="16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-85200" y="0"/>
            <a:ext cx="9229200" cy="827400"/>
          </a:xfrm>
          <a:prstGeom prst="rect">
            <a:avLst/>
          </a:prstGeom>
          <a:solidFill>
            <a:srgbClr val="BDD6EE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0D0D0D"/>
                </a:solidFill>
              </a:rPr>
              <a:t>Results of all experiments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1050"/>
            <a:ext cx="9143999" cy="44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25" y="936725"/>
            <a:ext cx="3588425" cy="16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91725" y="1355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300" y="1170813"/>
            <a:ext cx="1197250" cy="15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42090">
            <a:off x="6006227" y="1417410"/>
            <a:ext cx="2394275" cy="10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" y="2128403"/>
            <a:ext cx="3329875" cy="14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4175" y="3731100"/>
            <a:ext cx="31365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1225" y="2586250"/>
            <a:ext cx="2954228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1999" y="-33025"/>
            <a:ext cx="4202250" cy="9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" y="3570500"/>
            <a:ext cx="3483491" cy="1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">
            <a:off x="7234248" y="-33018"/>
            <a:ext cx="1894428" cy="115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3130825" cy="215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17350" y="2761350"/>
            <a:ext cx="3911325" cy="9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3350" y="4025050"/>
            <a:ext cx="3130837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175" y="1514825"/>
            <a:ext cx="5582875" cy="16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769975" cy="15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700" y="0"/>
            <a:ext cx="3673300" cy="20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025" y="2029975"/>
            <a:ext cx="5193775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91276"/>
            <a:ext cx="5329940" cy="1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odel development that detects traffic signs using the Yolov8 algorithm. I tested the model on the video dataset." id="240" name="Google Shape;240;p29" title="YOLOv8l Model Object Dete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000" y="-893375"/>
            <a:ext cx="9503925" cy="5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ctrTitle"/>
          </p:nvPr>
        </p:nvSpPr>
        <p:spPr>
          <a:xfrm>
            <a:off x="1057400" y="2152350"/>
            <a:ext cx="7450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Verdana"/>
                <a:ea typeface="Verdana"/>
                <a:cs typeface="Verdana"/>
                <a:sym typeface="Verdana"/>
              </a:rPr>
              <a:t>THANK YOU FOR LISTENING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30"/>
          <p:cNvSpPr txBox="1"/>
          <p:nvPr>
            <p:ph idx="1" type="subTitle"/>
          </p:nvPr>
        </p:nvSpPr>
        <p:spPr>
          <a:xfrm>
            <a:off x="4477850" y="4068300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Here is the github link of all my work:</a:t>
            </a:r>
            <a:endParaRPr sz="23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https://github.com/huseyin-yigit-ulker/Traffic-Sign-Detector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223288" y="947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High-level Overview of the Paper 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8372019" y="43358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04663" y="1000375"/>
            <a:ext cx="6582900" cy="39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❖"/>
            </a:pPr>
            <a:r>
              <a:rPr lang="tr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limitations of conventional traffic sign detection systems.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➢"/>
            </a:pPr>
            <a:r>
              <a:rPr lang="tr" sz="1300">
                <a:latin typeface="Roboto"/>
                <a:ea typeface="Roboto"/>
                <a:cs typeface="Roboto"/>
                <a:sym typeface="Roboto"/>
              </a:rPr>
              <a:t>Slow and poor performance of traffic sign detection for places where real-time traffic sign detection is required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❖"/>
            </a:pPr>
            <a:r>
              <a:rPr lang="tr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Deep Learning Approach for Traffic Sign Detection 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➢"/>
            </a:pPr>
            <a:r>
              <a:rPr lang="tr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Utilizing the YOLOv8 model for efficient and accurate real-time detection of traffic signs.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❖"/>
            </a:pPr>
            <a:r>
              <a:rPr lang="tr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Char char="❖"/>
            </a:pPr>
            <a:r>
              <a:rPr lang="tr" sz="15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Analysis of results</a:t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27618" l="6498" r="1716" t="3334"/>
          <a:stretch/>
        </p:blipFill>
        <p:spPr>
          <a:xfrm>
            <a:off x="6170125" y="3682400"/>
            <a:ext cx="3044950" cy="175922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-2079" l="5560" r="-5559" t="2080"/>
          <a:stretch/>
        </p:blipFill>
        <p:spPr>
          <a:xfrm rot="-5">
            <a:off x="6209031" y="1653038"/>
            <a:ext cx="3190785" cy="212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">
            <a:off x="2973875" y="2571752"/>
            <a:ext cx="3196251" cy="232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4298" r="25580" t="19067"/>
          <a:stretch/>
        </p:blipFill>
        <p:spPr>
          <a:xfrm>
            <a:off x="-5" y="2938404"/>
            <a:ext cx="3044960" cy="1976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3875" y="1521950"/>
            <a:ext cx="3196250" cy="8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Problem Statement and Motivation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35794">
            <a:off x="-1632" y="1674387"/>
            <a:ext cx="3048232" cy="16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75650" y="1017800"/>
            <a:ext cx="85206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200">
                <a:solidFill>
                  <a:srgbClr val="202124"/>
                </a:solidFill>
                <a:highlight>
                  <a:schemeClr val="lt1"/>
                </a:highlight>
              </a:rPr>
              <a:t>In pre-YOLO methods, the performance of traffic sign detection is characterized by slow response times and inadequate accuracy, particularly in environments where real-time traffic sign detection is crucial. </a:t>
            </a:r>
            <a:endParaRPr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281300" y="576725"/>
            <a:ext cx="8520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916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Related Work</a:t>
            </a:r>
            <a:endParaRPr sz="4916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81300" y="2557951"/>
            <a:ext cx="8791200" cy="229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Roboto"/>
              <a:buChar char="●"/>
            </a:pPr>
            <a:r>
              <a:rPr lang="tr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Models : YOLOv3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Roboto"/>
              <a:buChar char="●"/>
            </a:pPr>
            <a:r>
              <a:rPr lang="tr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Performance Measure : </a:t>
            </a:r>
            <a:r>
              <a:rPr lang="tr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precision, recall, F-1 score, intersection over union (IoU), average precision (AP) and mean average precision (mAP)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Roboto"/>
              <a:buChar char="●"/>
            </a:pPr>
            <a:r>
              <a:rPr lang="tr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Dataset : They generated their own dataset</a:t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tr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Paper link :</a:t>
            </a:r>
            <a:r>
              <a:rPr lang="tr" sz="19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https://ieeexplore.ieee.org/stamp/stamp.jsp?tp=&amp;arnumber=9352180</a:t>
            </a:r>
            <a:endParaRPr sz="19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8612831" y="48035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550" y="122975"/>
            <a:ext cx="5842801" cy="2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640925" y="591050"/>
            <a:ext cx="85206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916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Related Work</a:t>
            </a:r>
            <a:endParaRPr sz="4916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81300" y="2557951"/>
            <a:ext cx="8791200" cy="229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Models : YOLOv5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Performance Measure : </a:t>
            </a: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Precision, Recall, </a:t>
            </a:r>
            <a:r>
              <a:rPr lang="tr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Char char="●"/>
            </a:pP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Dataset : </a:t>
            </a: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Tsinghua-Tencent-100K (TT100K)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tr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Paper link :</a:t>
            </a:r>
            <a:r>
              <a:rPr lang="tr" sz="2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 sz="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https://www.matec-conferences.org/articles/matecconf/pdf/2022/02/matecconf_icpcm2022_03023.pdf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612831" y="48035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275" y="263550"/>
            <a:ext cx="5131549" cy="2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358800"/>
            <a:ext cx="184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Datasets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073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tr" sz="1500"/>
              <a:t>1- </a:t>
            </a:r>
            <a:r>
              <a:rPr lang="tr" sz="1500">
                <a:solidFill>
                  <a:srgbClr val="202124"/>
                </a:solidFill>
              </a:rPr>
              <a:t> Original German Traffic Sign Detection Benchmark (GTSDB) (43 classes)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500"/>
              <a:t>2-  </a:t>
            </a:r>
            <a:r>
              <a:rPr lang="tr" sz="1500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traffic-sign-detection-germany Image Dataset (46 classes)</a:t>
            </a:r>
            <a:endParaRPr sz="150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-2848" l="0" r="0" t="0"/>
          <a:stretch/>
        </p:blipFill>
        <p:spPr>
          <a:xfrm>
            <a:off x="4572000" y="2179400"/>
            <a:ext cx="4571999" cy="29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79400"/>
            <a:ext cx="4572000" cy="28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">
            <a:off x="6904025" y="2"/>
            <a:ext cx="2239976" cy="223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German Traffic Sign Detection Benchmark (GTSDB)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174050" y="1204300"/>
            <a:ext cx="3719700" cy="20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ct val="100000"/>
              <a:buChar char="-"/>
            </a:pPr>
            <a:r>
              <a:rPr lang="tr" sz="1300">
                <a:solidFill>
                  <a:srgbClr val="111827"/>
                </a:solidFill>
              </a:rPr>
              <a:t> </a:t>
            </a:r>
            <a:r>
              <a:rPr lang="tr" sz="1300">
                <a:solidFill>
                  <a:srgbClr val="111827"/>
                </a:solidFill>
              </a:rPr>
              <a:t>contains 900 images</a:t>
            </a:r>
            <a:r>
              <a:rPr lang="tr" sz="1300">
                <a:solidFill>
                  <a:srgbClr val="111827"/>
                </a:solidFill>
                <a:highlight>
                  <a:srgbClr val="F1F1F1"/>
                </a:highlight>
                <a:latin typeface="Arial"/>
                <a:ea typeface="Arial"/>
                <a:cs typeface="Arial"/>
                <a:sym typeface="Arial"/>
              </a:rPr>
              <a:t> (devided in 600 training images and 300 evaluation images)</a:t>
            </a:r>
            <a:endParaRPr sz="1300">
              <a:solidFill>
                <a:srgbClr val="111827"/>
              </a:solidFill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ct val="100000"/>
              <a:buFont typeface="Arial"/>
              <a:buChar char="-"/>
            </a:pPr>
            <a:r>
              <a:rPr lang="tr" sz="1300">
                <a:solidFill>
                  <a:srgbClr val="111827"/>
                </a:solidFill>
                <a:highlight>
                  <a:srgbClr val="F1F1F1"/>
                </a:highlight>
                <a:latin typeface="Arial"/>
                <a:ea typeface="Arial"/>
                <a:cs typeface="Arial"/>
                <a:sym typeface="Arial"/>
              </a:rPr>
              <a:t>contains 43 classes</a:t>
            </a:r>
            <a:endParaRPr sz="1300">
              <a:solidFill>
                <a:srgbClr val="111827"/>
              </a:solidFill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ct val="100000"/>
              <a:buFont typeface="Arial"/>
              <a:buChar char="-"/>
            </a:pPr>
            <a:r>
              <a:rPr lang="tr" sz="1300">
                <a:solidFill>
                  <a:srgbClr val="111827"/>
                </a:solidFill>
                <a:highlight>
                  <a:srgbClr val="F1F1F1"/>
                </a:highlight>
                <a:latin typeface="Arial"/>
                <a:ea typeface="Arial"/>
                <a:cs typeface="Arial"/>
                <a:sym typeface="Arial"/>
              </a:rPr>
              <a:t>original format images are in .ppm format</a:t>
            </a:r>
            <a:endParaRPr sz="1300">
              <a:solidFill>
                <a:srgbClr val="111827"/>
              </a:solidFill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ct val="100000"/>
              <a:buFont typeface="Arial"/>
              <a:buChar char="-"/>
            </a:pPr>
            <a:r>
              <a:rPr lang="tr" sz="1300">
                <a:solidFill>
                  <a:srgbClr val="111827"/>
                </a:solidFill>
                <a:highlight>
                  <a:srgbClr val="F1F1F1"/>
                </a:highlight>
                <a:latin typeface="Arial"/>
                <a:ea typeface="Arial"/>
                <a:cs typeface="Arial"/>
                <a:sym typeface="Arial"/>
              </a:rPr>
              <a:t>dataset link:</a:t>
            </a:r>
            <a:endParaRPr sz="1300">
              <a:solidFill>
                <a:srgbClr val="111827"/>
              </a:solidFill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 u="sng">
                <a:solidFill>
                  <a:schemeClr val="hlink"/>
                </a:solidFill>
                <a:highlight>
                  <a:srgbClr val="F1F1F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https://benchmark.ini.rub.de/gtsdb_news.html</a:t>
            </a:r>
            <a:endParaRPr sz="1300">
              <a:solidFill>
                <a:srgbClr val="111827"/>
              </a:solidFill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471" y="1098850"/>
            <a:ext cx="5023528" cy="34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25" y="2730325"/>
            <a:ext cx="3290350" cy="19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1245300" y="4588325"/>
            <a:ext cx="276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image from dataset</a:t>
            </a:r>
            <a:endParaRPr sz="8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380075" y="4588325"/>
            <a:ext cx="47640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class distribution of the GTSDB</a:t>
            </a:r>
            <a:endParaRPr sz="8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192500"/>
            <a:ext cx="8303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tr" sz="27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traffic-sign-detection-germany Image Dataset</a:t>
            </a:r>
            <a:endParaRPr sz="27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chemeClr val="lt1"/>
              </a:highlight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229875"/>
            <a:ext cx="4200600" cy="19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c</a:t>
            </a:r>
            <a:r>
              <a:rPr lang="tr"/>
              <a:t>ontains 1311 images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02124"/>
                </a:solidFill>
              </a:rPr>
              <a:t>train:1149 - validation:108 - test :54</a:t>
            </a:r>
            <a:r>
              <a:rPr lang="tr">
                <a:solidFill>
                  <a:srgbClr val="202124"/>
                </a:solidFill>
              </a:rPr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contains 46 classes</a:t>
            </a:r>
            <a:endParaRPr sz="1300">
              <a:solidFill>
                <a:srgbClr val="11182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300"/>
              <a:buFont typeface="Arial"/>
              <a:buChar char="-"/>
            </a:pPr>
            <a:r>
              <a:rPr lang="tr" sz="1300">
                <a:solidFill>
                  <a:srgbClr val="11182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dataset was in YOLO format.</a:t>
            </a:r>
            <a:endParaRPr sz="1300">
              <a:solidFill>
                <a:srgbClr val="11182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82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82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202124"/>
                </a:solidFill>
              </a:rPr>
              <a:t> 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2440" r="-2439" t="0"/>
          <a:stretch/>
        </p:blipFill>
        <p:spPr>
          <a:xfrm>
            <a:off x="4402725" y="871625"/>
            <a:ext cx="4968824" cy="388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75" y="3034225"/>
            <a:ext cx="39814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1573850" y="3604350"/>
            <a:ext cx="156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 text file format</a:t>
            </a:r>
            <a:endParaRPr sz="100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380075" y="4588325"/>
            <a:ext cx="47640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8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class distribution of the dataset</a:t>
            </a:r>
            <a:endParaRPr sz="8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6" y="3930925"/>
            <a:ext cx="4763999" cy="96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115725"/>
            <a:ext cx="2443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4200"/>
              <a:t>YOLO</a:t>
            </a:r>
            <a:endParaRPr sz="4200"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1229875"/>
            <a:ext cx="6064500" cy="4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Network Architecture</a:t>
            </a:r>
            <a:r>
              <a:rPr lang="tr"/>
              <a:t>: YOLO typically uses a convolutional neural network (CNN)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Grid Division</a:t>
            </a:r>
            <a:r>
              <a:rPr lang="tr"/>
              <a:t>: YOLO divides the input image into an S x S grid.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Anchor Boxes</a:t>
            </a:r>
            <a:r>
              <a:rPr lang="tr"/>
              <a:t>: YOLO employs anchor boxes, which are predefined boxes of different sizes and aspect ratios.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Prediction Generation</a:t>
            </a:r>
            <a:r>
              <a:rPr lang="tr"/>
              <a:t>: Within each grid cell, YOLO predicts multiple bounding boxes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Non-maximum Suppression: </a:t>
            </a:r>
            <a:r>
              <a:rPr lang="tr"/>
              <a:t>After generating bounding box predictions, YOLO applies non-maximum suppression (NMS) to eliminate redundant or overlapping bounding boxes.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25" y="-41000"/>
            <a:ext cx="3694579" cy="12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25" y="1286037"/>
            <a:ext cx="1843450" cy="1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125" y="3200825"/>
            <a:ext cx="2896875" cy="1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3606" y="1140326"/>
            <a:ext cx="6381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6200" y="1"/>
            <a:ext cx="2609775" cy="13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